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95" r:id="rId3"/>
    <p:sldId id="294" r:id="rId4"/>
    <p:sldId id="306" r:id="rId5"/>
    <p:sldId id="298" r:id="rId6"/>
    <p:sldId id="307" r:id="rId7"/>
    <p:sldId id="296" r:id="rId8"/>
    <p:sldId id="308" r:id="rId9"/>
    <p:sldId id="300" r:id="rId10"/>
    <p:sldId id="301" r:id="rId11"/>
    <p:sldId id="309" r:id="rId12"/>
    <p:sldId id="310" r:id="rId13"/>
    <p:sldId id="311" r:id="rId14"/>
    <p:sldId id="26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彭 展望" initials="彭" lastIdx="1" clrIdx="0">
    <p:extLst>
      <p:ext uri="{19B8F6BF-5375-455C-9EA6-DF929625EA0E}">
        <p15:presenceInfo xmlns:p15="http://schemas.microsoft.com/office/powerpoint/2012/main" userId="818f85149c00c954" providerId="Windows Live"/>
      </p:ext>
    </p:extLst>
  </p:cmAuthor>
  <p:cmAuthor id="2" name="Jivana" initials="J" lastIdx="2" clrIdx="1">
    <p:extLst>
      <p:ext uri="{19B8F6BF-5375-455C-9EA6-DF929625EA0E}">
        <p15:presenceInfo xmlns:p15="http://schemas.microsoft.com/office/powerpoint/2012/main" userId="210a3344bb27c0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033" autoAdjust="0"/>
  </p:normalViewPr>
  <p:slideViewPr>
    <p:cSldViewPr snapToGrid="0">
      <p:cViewPr varScale="1">
        <p:scale>
          <a:sx n="96" d="100"/>
          <a:sy n="96" d="100"/>
        </p:scale>
        <p:origin x="1092"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表</a:t>
            </a: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各种</a:t>
            </a:r>
            <a:r>
              <a:rPr lang="en-US" altLang="zh-CN" sz="1200" kern="1200" dirty="0" smtClean="0">
                <a:solidFill>
                  <a:schemeClr val="tx1"/>
                </a:solidFill>
                <a:effectLst/>
                <a:latin typeface="+mn-lt"/>
                <a:ea typeface="+mn-ea"/>
                <a:cs typeface="+mn-cs"/>
              </a:rPr>
              <a:t>OOD</a:t>
            </a:r>
            <a:r>
              <a:rPr lang="zh-CN" altLang="en-US" sz="1200" kern="1200" dirty="0" smtClean="0">
                <a:solidFill>
                  <a:schemeClr val="tx1"/>
                </a:solidFill>
                <a:effectLst/>
                <a:latin typeface="+mn-lt"/>
                <a:ea typeface="+mn-ea"/>
                <a:cs typeface="+mn-cs"/>
              </a:rPr>
              <a:t>检测场景下的</a:t>
            </a:r>
            <a:r>
              <a:rPr lang="en-US" altLang="zh-CN" sz="1200" kern="1200" dirty="0" smtClean="0">
                <a:solidFill>
                  <a:schemeClr val="tx1"/>
                </a:solidFill>
                <a:effectLst/>
                <a:latin typeface="+mn-lt"/>
                <a:ea typeface="+mn-ea"/>
                <a:cs typeface="+mn-cs"/>
              </a:rPr>
              <a:t>AUROC(%)</a:t>
            </a:r>
            <a:r>
              <a:rPr lang="zh-CN" altLang="en-US" sz="1200" kern="1200" dirty="0" smtClean="0">
                <a:solidFill>
                  <a:schemeClr val="tx1"/>
                </a:solidFill>
                <a:effectLst/>
                <a:latin typeface="+mn-lt"/>
                <a:ea typeface="+mn-ea"/>
                <a:cs typeface="+mn-cs"/>
              </a:rPr>
              <a:t>。报告的结果是三次试验的平均值，最好的结果用粗体突出显示。括号表示掩模相对于香草模型的相对增益。</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58974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表</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情感分析任务下跨域泛化的消融研究。报告的结果在五次试验中取平均值，下标表示标准差，括号内的数字表示与训练域精度的泛化差距，最佳精度用粗体突出显示。我们方法的所有成分都有助于跨域精度</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238013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表</a:t>
            </a:r>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原域和跨域在</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情感分析、</a:t>
            </a:r>
            <a:r>
              <a:rPr lang="en-US" altLang="zh-CN" sz="1200" kern="1200" dirty="0" smtClean="0">
                <a:solidFill>
                  <a:schemeClr val="tx1"/>
                </a:solidFill>
                <a:effectLst/>
                <a:latin typeface="+mn-lt"/>
                <a:ea typeface="+mn-ea"/>
                <a:cs typeface="+mn-cs"/>
              </a:rPr>
              <a:t>(b)</a:t>
            </a:r>
            <a:r>
              <a:rPr lang="zh-CN" altLang="en-US" sz="1200" kern="1200" dirty="0" smtClean="0">
                <a:solidFill>
                  <a:schemeClr val="tx1"/>
                </a:solidFill>
                <a:effectLst/>
                <a:latin typeface="+mn-lt"/>
                <a:ea typeface="+mn-ea"/>
                <a:cs typeface="+mn-cs"/>
              </a:rPr>
              <a:t>自然语言推理和</a:t>
            </a:r>
            <a:r>
              <a:rPr lang="en-US" altLang="zh-CN" sz="1200" kern="1200" dirty="0" smtClean="0">
                <a:solidFill>
                  <a:schemeClr val="tx1"/>
                </a:solidFill>
                <a:effectLst/>
                <a:latin typeface="+mn-lt"/>
                <a:ea typeface="+mn-ea"/>
                <a:cs typeface="+mn-cs"/>
              </a:rPr>
              <a:t>(c)</a:t>
            </a:r>
            <a:r>
              <a:rPr lang="zh-CN" altLang="en-US" sz="1200" kern="1200" dirty="0" smtClean="0">
                <a:solidFill>
                  <a:schemeClr val="tx1"/>
                </a:solidFill>
                <a:effectLst/>
                <a:latin typeface="+mn-lt"/>
                <a:ea typeface="+mn-ea"/>
                <a:cs typeface="+mn-cs"/>
              </a:rPr>
              <a:t>语义文本相似任务上的准确率</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。报告的结果平均三次试验的情感分析和语义文本相似度，以及一次试验的自然语言推理。粗体表示三种方法中最好的结果，括号表示掩码相对于香草模型的相对增益。</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147925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图</a:t>
            </a:r>
            <a:r>
              <a:rPr lang="en-US" altLang="zh-CN" sz="1200" kern="1200" dirty="0" smtClean="0">
                <a:solidFill>
                  <a:schemeClr val="tx1"/>
                </a:solidFill>
                <a:effectLst/>
                <a:latin typeface="+mn-lt"/>
                <a:ea typeface="+mn-ea"/>
                <a:cs typeface="+mn-cs"/>
              </a:rPr>
              <a:t>5:BERT</a:t>
            </a:r>
            <a:r>
              <a:rPr lang="zh-CN" altLang="en-US"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MASKER</a:t>
            </a:r>
            <a:r>
              <a:rPr lang="zh-CN" altLang="en-US" sz="1200" kern="1200" dirty="0" smtClean="0">
                <a:solidFill>
                  <a:schemeClr val="tx1"/>
                </a:solidFill>
                <a:effectLst/>
                <a:latin typeface="+mn-lt"/>
                <a:ea typeface="+mn-ea"/>
                <a:cs typeface="+mn-cs"/>
              </a:rPr>
              <a:t>文档嵌入的</a:t>
            </a:r>
            <a:r>
              <a:rPr lang="en-US" altLang="zh-CN" sz="1200" kern="1200" dirty="0" smtClean="0">
                <a:solidFill>
                  <a:schemeClr val="tx1"/>
                </a:solidFill>
                <a:effectLst/>
                <a:latin typeface="+mn-lt"/>
                <a:ea typeface="+mn-ea"/>
                <a:cs typeface="+mn-cs"/>
              </a:rPr>
              <a:t>t-SNE</a:t>
            </a:r>
            <a:r>
              <a:rPr lang="zh-CN" altLang="en-US" sz="1200" kern="1200" dirty="0" smtClean="0">
                <a:solidFill>
                  <a:schemeClr val="tx1"/>
                </a:solidFill>
                <a:effectLst/>
                <a:latin typeface="+mn-lt"/>
                <a:ea typeface="+mn-ea"/>
                <a:cs typeface="+mn-cs"/>
              </a:rPr>
              <a:t>图，</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a,b</a:t>
            </a:r>
            <a:r>
              <a:rPr lang="en-US" altLang="zh-CN" sz="1200" kern="1200" dirty="0" smtClean="0">
                <a:solidFill>
                  <a:schemeClr val="tx1"/>
                </a:solidFill>
                <a:effectLst/>
                <a:latin typeface="+mn-lt"/>
                <a:ea typeface="+mn-ea"/>
                <a:cs typeface="+mn-cs"/>
              </a:rPr>
              <a:t>) OOD</a:t>
            </a:r>
            <a:r>
              <a:rPr lang="zh-CN" altLang="en-US" sz="1200" kern="1200" dirty="0" smtClean="0">
                <a:solidFill>
                  <a:schemeClr val="tx1"/>
                </a:solidFill>
                <a:effectLst/>
                <a:latin typeface="+mn-lt"/>
                <a:ea typeface="+mn-ea"/>
                <a:cs typeface="+mn-cs"/>
              </a:rPr>
              <a:t>检测的</a:t>
            </a:r>
            <a:r>
              <a:rPr lang="en-US" altLang="zh-CN" sz="1200" kern="1200" dirty="0" smtClean="0">
                <a:solidFill>
                  <a:schemeClr val="tx1"/>
                </a:solidFill>
                <a:effectLst/>
                <a:latin typeface="+mn-lt"/>
                <a:ea typeface="+mn-ea"/>
                <a:cs typeface="+mn-cs"/>
              </a:rPr>
              <a:t>t-SNE</a:t>
            </a:r>
            <a:r>
              <a:rPr lang="zh-CN" altLang="en-US" sz="1200" kern="1200" dirty="0" smtClean="0">
                <a:solidFill>
                  <a:schemeClr val="tx1"/>
                </a:solidFill>
                <a:effectLst/>
                <a:latin typeface="+mn-lt"/>
                <a:ea typeface="+mn-ea"/>
                <a:cs typeface="+mn-cs"/>
              </a:rPr>
              <a:t>图</a:t>
            </a:r>
            <a:r>
              <a:rPr lang="en-US" altLang="zh-CN" sz="1200" kern="1200" dirty="0" smtClean="0">
                <a:solidFill>
                  <a:schemeClr val="tx1"/>
                </a:solidFill>
                <a:effectLst/>
                <a:latin typeface="+mn-lt"/>
                <a:ea typeface="+mn-ea"/>
                <a:cs typeface="+mn-cs"/>
              </a:rPr>
              <a:t>(Amazon 50 class reviews with split ratio 25%)</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c,d</a:t>
            </a:r>
            <a:r>
              <a:rPr lang="en-US" altLang="zh-CN" sz="1200" kern="1200" dirty="0" smtClean="0">
                <a:solidFill>
                  <a:schemeClr val="tx1"/>
                </a:solidFill>
                <a:effectLst/>
                <a:latin typeface="+mn-lt"/>
                <a:ea typeface="+mn-ea"/>
                <a:cs typeface="+mn-cs"/>
              </a:rPr>
              <a:t>) cross-domain</a:t>
            </a:r>
            <a:r>
              <a:rPr lang="zh-CN" altLang="en-US" sz="1200" kern="1200" dirty="0" smtClean="0">
                <a:solidFill>
                  <a:schemeClr val="tx1"/>
                </a:solidFill>
                <a:effectLst/>
                <a:latin typeface="+mn-lt"/>
                <a:ea typeface="+mn-ea"/>
                <a:cs typeface="+mn-cs"/>
              </a:rPr>
              <a:t>概化</a:t>
            </a:r>
            <a:r>
              <a:rPr lang="en-US" altLang="zh-CN" sz="1200" kern="1200" dirty="0" smtClean="0">
                <a:solidFill>
                  <a:schemeClr val="tx1"/>
                </a:solidFill>
                <a:effectLst/>
                <a:latin typeface="+mn-lt"/>
                <a:ea typeface="+mn-ea"/>
                <a:cs typeface="+mn-cs"/>
              </a:rPr>
              <a:t>(Fine Food to SST-2)</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a,b</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蓝点和红点分别表示分布内样本和分布外样本。</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c,d</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蓝点和红点分别表示来自训练域和测试域的同一类</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阴性’</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的样本。掩模能更好地区分</a:t>
            </a:r>
            <a:r>
              <a:rPr lang="en-US" altLang="zh-CN" sz="1200" kern="1200" dirty="0" smtClean="0">
                <a:solidFill>
                  <a:schemeClr val="tx1"/>
                </a:solidFill>
                <a:effectLst/>
                <a:latin typeface="+mn-lt"/>
                <a:ea typeface="+mn-ea"/>
                <a:cs typeface="+mn-cs"/>
              </a:rPr>
              <a:t>OOD</a:t>
            </a:r>
            <a:r>
              <a:rPr lang="zh-CN" altLang="en-US" sz="1200" kern="1200" dirty="0" smtClean="0">
                <a:solidFill>
                  <a:schemeClr val="tx1"/>
                </a:solidFill>
                <a:effectLst/>
                <a:latin typeface="+mn-lt"/>
                <a:ea typeface="+mn-ea"/>
                <a:cs typeface="+mn-cs"/>
              </a:rPr>
              <a:t>样本，并纠缠跨域样本。</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427550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908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绝大多数的工作只关注于评估模型的准确性，而忽略了它们的</a:t>
            </a:r>
            <a:r>
              <a:rPr lang="zh-CN" altLang="en-US" sz="1200" kern="1200" dirty="0" smtClean="0">
                <a:solidFill>
                  <a:schemeClr val="tx1"/>
                </a:solidFill>
                <a:effectLst/>
                <a:latin typeface="+mn-lt"/>
                <a:ea typeface="+mn-ea"/>
                <a:cs typeface="+mn-cs"/>
              </a:rPr>
              <a:t>可靠性</a:t>
            </a:r>
            <a:endParaRPr lang="en-US" altLang="zh-CN" sz="120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传统的机器学习方法通常的假设是模型训练和测试的数据是独立同分布的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这里训练和测试的数据都可以说是</a:t>
            </a:r>
            <a:r>
              <a:rPr lang="en-US" altLang="zh-CN" sz="1200" b="1" i="0" kern="1200" dirty="0" smtClean="0">
                <a:solidFill>
                  <a:schemeClr val="tx1"/>
                </a:solidFill>
                <a:effectLst/>
                <a:latin typeface="+mn-lt"/>
                <a:ea typeface="+mn-ea"/>
                <a:cs typeface="+mn-cs"/>
              </a:rPr>
              <a:t>In Distribution(ID)</a:t>
            </a:r>
          </a:p>
          <a:p>
            <a:r>
              <a:rPr lang="zh-CN" altLang="en-US" sz="1200" b="0" i="0" kern="1200" dirty="0" smtClean="0">
                <a:solidFill>
                  <a:schemeClr val="tx1"/>
                </a:solidFill>
                <a:effectLst/>
                <a:latin typeface="+mn-lt"/>
                <a:ea typeface="+mn-ea"/>
                <a:cs typeface="+mn-cs"/>
              </a:rPr>
              <a:t>但是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实际生活中</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模型部署上线后得到的数据往往不能被完全控制的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模型接收的数据有可能是 </a:t>
            </a:r>
            <a:r>
              <a:rPr lang="en-US" altLang="zh-CN" sz="1200" b="0" i="0" kern="1200" dirty="0" smtClean="0">
                <a:solidFill>
                  <a:schemeClr val="tx1"/>
                </a:solidFill>
                <a:effectLst/>
                <a:latin typeface="+mn-lt"/>
                <a:ea typeface="+mn-ea"/>
                <a:cs typeface="+mn-cs"/>
              </a:rPr>
              <a:t>OOD </a:t>
            </a:r>
            <a:r>
              <a:rPr lang="zh-CN" altLang="en-US" sz="1200" b="0" i="0" kern="1200" dirty="0" smtClean="0">
                <a:solidFill>
                  <a:schemeClr val="tx1"/>
                </a:solidFill>
                <a:effectLst/>
                <a:latin typeface="+mn-lt"/>
                <a:ea typeface="+mn-ea"/>
                <a:cs typeface="+mn-cs"/>
              </a:rPr>
              <a:t>样本</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也称为是异常样本</a:t>
            </a:r>
            <a:r>
              <a:rPr lang="en-US" altLang="zh-CN"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如今的深度模型常常会对一个 </a:t>
            </a:r>
            <a:r>
              <a:rPr lang="en-US" altLang="zh-CN" sz="1200" b="0" i="0" kern="1200" dirty="0" smtClean="0">
                <a:solidFill>
                  <a:schemeClr val="tx1"/>
                </a:solidFill>
                <a:effectLst/>
                <a:latin typeface="+mn-lt"/>
                <a:ea typeface="+mn-ea"/>
                <a:cs typeface="+mn-cs"/>
              </a:rPr>
              <a:t>OOD </a:t>
            </a:r>
            <a:r>
              <a:rPr lang="zh-CN" altLang="en-US" sz="1200" b="0" i="0" kern="1200" dirty="0" smtClean="0">
                <a:solidFill>
                  <a:schemeClr val="tx1"/>
                </a:solidFill>
                <a:effectLst/>
                <a:latin typeface="+mn-lt"/>
                <a:ea typeface="+mn-ea"/>
                <a:cs typeface="+mn-cs"/>
              </a:rPr>
              <a:t>样本认为是</a:t>
            </a:r>
            <a:r>
              <a:rPr lang="en-US" altLang="zh-CN" sz="1200" b="0" i="0" kern="1200" dirty="0" smtClean="0">
                <a:solidFill>
                  <a:schemeClr val="tx1"/>
                </a:solidFill>
                <a:effectLst/>
                <a:latin typeface="+mn-lt"/>
                <a:ea typeface="+mn-ea"/>
                <a:cs typeface="+mn-cs"/>
              </a:rPr>
              <a:t>ID</a:t>
            </a:r>
            <a:r>
              <a:rPr lang="zh-CN" altLang="en-US" sz="1200" b="0" i="0" kern="1200" dirty="0" smtClean="0">
                <a:solidFill>
                  <a:schemeClr val="tx1"/>
                </a:solidFill>
                <a:effectLst/>
                <a:latin typeface="+mn-lt"/>
                <a:ea typeface="+mn-ea"/>
                <a:cs typeface="+mn-cs"/>
              </a:rPr>
              <a:t>样本中的某一个类，并给出高的置信度，这显然是不合理的。</a:t>
            </a:r>
            <a:endParaRPr lang="en-US" altLang="zh-CN" sz="1200" b="0" i="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现阶段预训练模型中</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可靠性</a:t>
            </a:r>
            <a:r>
              <a:rPr lang="zh-CN" altLang="en-US" sz="1200" kern="1200" dirty="0" smtClean="0">
                <a:solidFill>
                  <a:schemeClr val="tx1"/>
                </a:solidFill>
                <a:effectLst/>
                <a:latin typeface="+mn-lt"/>
                <a:ea typeface="+mn-ea"/>
                <a:cs typeface="+mn-cs"/>
              </a:rPr>
              <a:t>的一个主要问题是模型过度依赖于有限的关键字，而不是着眼于整个上下文。</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27932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这里是关键字对文本分类任务的影响</a:t>
            </a:r>
            <a:r>
              <a:rPr lang="en-US" altLang="zh-CN" dirty="0" smtClean="0"/>
              <a:t>.</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378483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382532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36933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37370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我们提出的方法的两个部分</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掩码关键字重建   掩码关键字标记在输入的句子，并强制模型预测掩码的原始单词。</a:t>
            </a:r>
            <a:r>
              <a:rPr lang="en-US" altLang="zh-CN" sz="1200" kern="1200" dirty="0" smtClean="0">
                <a:solidFill>
                  <a:schemeClr val="tx1"/>
                </a:solidFill>
                <a:effectLst/>
                <a:latin typeface="+mn-lt"/>
                <a:ea typeface="+mn-ea"/>
                <a:cs typeface="+mn-cs"/>
              </a:rPr>
              <a:t>(b)</a:t>
            </a:r>
            <a:r>
              <a:rPr lang="zh-CN" altLang="en-US" sz="1200" kern="1200" dirty="0" smtClean="0">
                <a:solidFill>
                  <a:schemeClr val="tx1"/>
                </a:solidFill>
                <a:effectLst/>
                <a:latin typeface="+mn-lt"/>
                <a:ea typeface="+mn-ea"/>
                <a:cs typeface="+mn-cs"/>
              </a:rPr>
              <a:t>屏蔽熵正则化   将输入句子中的非关键字令牌屏蔽，并将其作为</a:t>
            </a:r>
            <a:r>
              <a:rPr lang="en-US" altLang="zh-CN" sz="1200" kern="1200" dirty="0" smtClean="0">
                <a:solidFill>
                  <a:schemeClr val="tx1"/>
                </a:solidFill>
                <a:effectLst/>
                <a:latin typeface="+mn-lt"/>
                <a:ea typeface="+mn-ea"/>
                <a:cs typeface="+mn-cs"/>
              </a:rPr>
              <a:t>OOD</a:t>
            </a:r>
            <a:r>
              <a:rPr lang="zh-CN" altLang="en-US" sz="1200" kern="1200" dirty="0" smtClean="0">
                <a:solidFill>
                  <a:schemeClr val="tx1"/>
                </a:solidFill>
                <a:effectLst/>
                <a:latin typeface="+mn-lt"/>
                <a:ea typeface="+mn-ea"/>
                <a:cs typeface="+mn-cs"/>
              </a:rPr>
              <a:t>强制模型打印均匀分布</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81212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表</a:t>
            </a:r>
            <a:r>
              <a:rPr lang="en-US" altLang="zh-CN" sz="1200" kern="1200" dirty="0" smtClean="0">
                <a:solidFill>
                  <a:schemeClr val="tx1"/>
                </a:solidFill>
                <a:effectLst/>
                <a:latin typeface="+mn-lt"/>
                <a:ea typeface="+mn-ea"/>
                <a:cs typeface="+mn-cs"/>
              </a:rPr>
              <a:t>1:Amazon 50 class reviews</a:t>
            </a:r>
            <a:r>
              <a:rPr lang="zh-CN" altLang="en-US" sz="1200" kern="1200" dirty="0" smtClean="0">
                <a:solidFill>
                  <a:schemeClr val="tx1"/>
                </a:solidFill>
                <a:effectLst/>
                <a:latin typeface="+mn-lt"/>
                <a:ea typeface="+mn-ea"/>
                <a:cs typeface="+mn-cs"/>
              </a:rPr>
              <a:t>下的</a:t>
            </a:r>
            <a:r>
              <a:rPr lang="en-US" altLang="zh-CN" sz="1200" kern="1200" dirty="0" smtClean="0">
                <a:solidFill>
                  <a:schemeClr val="tx1"/>
                </a:solidFill>
                <a:effectLst/>
                <a:latin typeface="+mn-lt"/>
                <a:ea typeface="+mn-ea"/>
                <a:cs typeface="+mn-cs"/>
              </a:rPr>
              <a:t>OOD</a:t>
            </a:r>
            <a:r>
              <a:rPr lang="zh-CN" altLang="en-US" sz="1200" kern="1200" dirty="0" smtClean="0">
                <a:solidFill>
                  <a:schemeClr val="tx1"/>
                </a:solidFill>
                <a:effectLst/>
                <a:latin typeface="+mn-lt"/>
                <a:ea typeface="+mn-ea"/>
                <a:cs typeface="+mn-cs"/>
              </a:rPr>
              <a:t>检测消融研究。我们使用</a:t>
            </a:r>
            <a:r>
              <a:rPr lang="en-US" altLang="zh-CN" sz="1200" kern="1200" dirty="0" smtClean="0">
                <a:solidFill>
                  <a:schemeClr val="tx1"/>
                </a:solidFill>
                <a:effectLst/>
                <a:latin typeface="+mn-lt"/>
                <a:ea typeface="+mn-ea"/>
                <a:cs typeface="+mn-cs"/>
              </a:rPr>
              <a:t>25%</a:t>
            </a:r>
            <a:r>
              <a:rPr lang="zh-CN" altLang="en-US" sz="1200" kern="1200" dirty="0" smtClean="0">
                <a:solidFill>
                  <a:schemeClr val="tx1"/>
                </a:solidFill>
                <a:effectLst/>
                <a:latin typeface="+mn-lt"/>
                <a:ea typeface="+mn-ea"/>
                <a:cs typeface="+mn-cs"/>
              </a:rPr>
              <a:t>的类作为分发，其余的作为</a:t>
            </a:r>
            <a:r>
              <a:rPr lang="en-US" altLang="zh-CN" sz="1200" kern="1200" dirty="0" smtClean="0">
                <a:solidFill>
                  <a:schemeClr val="tx1"/>
                </a:solidFill>
                <a:effectLst/>
                <a:latin typeface="+mn-lt"/>
                <a:ea typeface="+mn-ea"/>
                <a:cs typeface="+mn-cs"/>
              </a:rPr>
              <a:t>OOD</a:t>
            </a:r>
            <a:r>
              <a:rPr lang="zh-CN" altLang="en-US" sz="1200" kern="1200" dirty="0" smtClean="0">
                <a:solidFill>
                  <a:schemeClr val="tx1"/>
                </a:solidFill>
                <a:effectLst/>
                <a:latin typeface="+mn-lt"/>
                <a:ea typeface="+mn-ea"/>
                <a:cs typeface="+mn-cs"/>
              </a:rPr>
              <a:t>。报告的结果是五次试验的平均值，下标表示标准差，最好的结果用粗体突出显示。我们方法的所有成分都有助于</a:t>
            </a:r>
            <a:r>
              <a:rPr lang="en-US" altLang="zh-CN" sz="1200" kern="1200" dirty="0" smtClean="0">
                <a:solidFill>
                  <a:schemeClr val="tx1"/>
                </a:solidFill>
                <a:effectLst/>
                <a:latin typeface="+mn-lt"/>
                <a:ea typeface="+mn-ea"/>
                <a:cs typeface="+mn-cs"/>
              </a:rPr>
              <a:t>OOD</a:t>
            </a:r>
            <a:r>
              <a:rPr lang="zh-CN" altLang="en-US" sz="1200" kern="1200" dirty="0" smtClean="0">
                <a:solidFill>
                  <a:schemeClr val="tx1"/>
                </a:solidFill>
                <a:effectLst/>
                <a:latin typeface="+mn-lt"/>
                <a:ea typeface="+mn-ea"/>
                <a:cs typeface="+mn-cs"/>
              </a:rPr>
              <a:t>检测性能</a:t>
            </a:r>
            <a:r>
              <a:rPr lang="en-US" altLang="zh-CN" sz="1200" kern="1200" dirty="0" smtClean="0">
                <a:solidFill>
                  <a:schemeClr val="tx1"/>
                </a:solidFill>
                <a:effectLst/>
                <a:latin typeface="+mn-lt"/>
                <a:ea typeface="+mn-ea"/>
                <a:cs typeface="+mn-cs"/>
              </a:rPr>
              <a:t>(%)</a:t>
            </a:r>
            <a:r>
              <a:rPr lang="zh-CN" altLang="en-US" sz="1200" kern="120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9777227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2021/1/11</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736034" y="1785880"/>
            <a:ext cx="7338755" cy="1323439"/>
          </a:xfrm>
          <a:prstGeom prst="rect">
            <a:avLst/>
          </a:prstGeom>
        </p:spPr>
        <p:txBody>
          <a:bodyPr wrap="square">
            <a:spAutoFit/>
          </a:bodyPr>
          <a:lstStyle/>
          <a:p>
            <a:r>
              <a:rPr lang="en-US" altLang="zh-CN" sz="4000" dirty="0"/>
              <a:t/>
            </a:r>
            <a:br>
              <a:rPr lang="en-US" altLang="zh-CN" sz="4000" dirty="0"/>
            </a:b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8"/>
          <a:stretch>
            <a:fillRect/>
          </a:stretch>
        </p:blipFill>
        <p:spPr>
          <a:xfrm>
            <a:off x="10635343" y="5804900"/>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13" name="矩形 12"/>
          <p:cNvSpPr/>
          <p:nvPr/>
        </p:nvSpPr>
        <p:spPr>
          <a:xfrm>
            <a:off x="7338964" y="4112129"/>
            <a:ext cx="1268296" cy="369332"/>
          </a:xfrm>
          <a:prstGeom prst="rect">
            <a:avLst/>
          </a:prstGeom>
        </p:spPr>
        <p:txBody>
          <a:bodyPr wrap="none">
            <a:spAutoFit/>
          </a:bodyPr>
          <a:lstStyle/>
          <a:p>
            <a:r>
              <a:rPr lang="en-US" altLang="zh-CN" dirty="0" smtClean="0"/>
              <a:t>AAAI_2021</a:t>
            </a:r>
            <a:endParaRPr lang="zh-CN" altLang="en-US" dirty="0"/>
          </a:p>
        </p:txBody>
      </p:sp>
      <p:sp>
        <p:nvSpPr>
          <p:cNvPr id="14" name="矩形 13"/>
          <p:cNvSpPr/>
          <p:nvPr/>
        </p:nvSpPr>
        <p:spPr>
          <a:xfrm>
            <a:off x="7185075" y="6000643"/>
            <a:ext cx="1794081" cy="369332"/>
          </a:xfrm>
          <a:prstGeom prst="rect">
            <a:avLst/>
          </a:prstGeom>
        </p:spPr>
        <p:txBody>
          <a:bodyPr wrap="none">
            <a:spAutoFit/>
          </a:bodyPr>
          <a:lstStyle/>
          <a:p>
            <a:r>
              <a:rPr lang="en-US" altLang="zh-CN" dirty="0" err="1" smtClean="0"/>
              <a:t>Hongyang</a:t>
            </a:r>
            <a:r>
              <a:rPr lang="en-US" altLang="zh-CN" dirty="0" smtClean="0"/>
              <a:t> Song</a:t>
            </a:r>
            <a:endParaRPr lang="zh-CN" altLang="en-US" dirty="0"/>
          </a:p>
        </p:txBody>
      </p:sp>
      <p:pic>
        <p:nvPicPr>
          <p:cNvPr id="2" name="图片 1"/>
          <p:cNvPicPr>
            <a:picLocks noChangeAspect="1"/>
          </p:cNvPicPr>
          <p:nvPr/>
        </p:nvPicPr>
        <p:blipFill>
          <a:blip r:embed="rId14"/>
          <a:stretch>
            <a:fillRect/>
          </a:stretch>
        </p:blipFill>
        <p:spPr>
          <a:xfrm>
            <a:off x="4566374" y="1863712"/>
            <a:ext cx="7625626" cy="1601211"/>
          </a:xfrm>
          <a:prstGeom prst="rect">
            <a:avLst/>
          </a:prstGeom>
        </p:spPr>
      </p:pic>
      <p:sp>
        <p:nvSpPr>
          <p:cNvPr id="5" name="矩形 4"/>
          <p:cNvSpPr/>
          <p:nvPr/>
        </p:nvSpPr>
        <p:spPr>
          <a:xfrm>
            <a:off x="6123888" y="4571078"/>
            <a:ext cx="3698448" cy="369332"/>
          </a:xfrm>
          <a:prstGeom prst="rect">
            <a:avLst/>
          </a:prstGeom>
        </p:spPr>
        <p:txBody>
          <a:bodyPr wrap="none">
            <a:spAutoFit/>
          </a:bodyPr>
          <a:lstStyle/>
          <a:p>
            <a:r>
              <a:rPr lang="en-US" altLang="zh-CN" dirty="0"/>
              <a:t>https://github.com/alinlab/MASKER</a:t>
            </a:r>
            <a:endParaRPr lang="zh-CN" altLang="en-US" dirty="0"/>
          </a:p>
        </p:txBody>
      </p:sp>
    </p:spTree>
    <p:extLst>
      <p:ext uri="{BB962C8B-B14F-4D97-AF65-F5344CB8AC3E}">
        <p14:creationId xmlns:p14="http://schemas.microsoft.com/office/powerpoint/2010/main" val="152983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2" name="图片 1"/>
          <p:cNvPicPr>
            <a:picLocks noChangeAspect="1"/>
          </p:cNvPicPr>
          <p:nvPr/>
        </p:nvPicPr>
        <p:blipFill>
          <a:blip r:embed="rId3"/>
          <a:stretch>
            <a:fillRect/>
          </a:stretch>
        </p:blipFill>
        <p:spPr>
          <a:xfrm>
            <a:off x="89160" y="1927374"/>
            <a:ext cx="12013679" cy="4049470"/>
          </a:xfrm>
          <a:prstGeom prst="rect">
            <a:avLst/>
          </a:prstGeom>
        </p:spPr>
      </p:pic>
    </p:spTree>
    <p:extLst>
      <p:ext uri="{BB962C8B-B14F-4D97-AF65-F5344CB8AC3E}">
        <p14:creationId xmlns:p14="http://schemas.microsoft.com/office/powerpoint/2010/main" val="1340443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3" name="图片 2"/>
          <p:cNvPicPr>
            <a:picLocks noChangeAspect="1"/>
          </p:cNvPicPr>
          <p:nvPr/>
        </p:nvPicPr>
        <p:blipFill>
          <a:blip r:embed="rId3"/>
          <a:stretch>
            <a:fillRect/>
          </a:stretch>
        </p:blipFill>
        <p:spPr>
          <a:xfrm>
            <a:off x="941614" y="679998"/>
            <a:ext cx="10308771" cy="6138853"/>
          </a:xfrm>
          <a:prstGeom prst="rect">
            <a:avLst/>
          </a:prstGeom>
        </p:spPr>
      </p:pic>
    </p:spTree>
    <p:extLst>
      <p:ext uri="{BB962C8B-B14F-4D97-AF65-F5344CB8AC3E}">
        <p14:creationId xmlns:p14="http://schemas.microsoft.com/office/powerpoint/2010/main" val="133668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2" name="图片 1"/>
          <p:cNvPicPr>
            <a:picLocks noChangeAspect="1"/>
          </p:cNvPicPr>
          <p:nvPr/>
        </p:nvPicPr>
        <p:blipFill>
          <a:blip r:embed="rId3"/>
          <a:stretch>
            <a:fillRect/>
          </a:stretch>
        </p:blipFill>
        <p:spPr>
          <a:xfrm>
            <a:off x="1330034" y="79737"/>
            <a:ext cx="9531931" cy="6778263"/>
          </a:xfrm>
          <a:prstGeom prst="rect">
            <a:avLst/>
          </a:prstGeom>
        </p:spPr>
      </p:pic>
    </p:spTree>
    <p:extLst>
      <p:ext uri="{BB962C8B-B14F-4D97-AF65-F5344CB8AC3E}">
        <p14:creationId xmlns:p14="http://schemas.microsoft.com/office/powerpoint/2010/main" val="318074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4" name="图片 3"/>
          <p:cNvPicPr>
            <a:picLocks noChangeAspect="1"/>
          </p:cNvPicPr>
          <p:nvPr/>
        </p:nvPicPr>
        <p:blipFill>
          <a:blip r:embed="rId3"/>
          <a:stretch>
            <a:fillRect/>
          </a:stretch>
        </p:blipFill>
        <p:spPr>
          <a:xfrm>
            <a:off x="151722" y="2295213"/>
            <a:ext cx="12040278" cy="3692729"/>
          </a:xfrm>
          <a:prstGeom prst="rect">
            <a:avLst/>
          </a:prstGeom>
        </p:spPr>
      </p:pic>
    </p:spTree>
    <p:extLst>
      <p:ext uri="{BB962C8B-B14F-4D97-AF65-F5344CB8AC3E}">
        <p14:creationId xmlns:p14="http://schemas.microsoft.com/office/powerpoint/2010/main" val="255317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2480121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9998"/>
            <a:ext cx="10515600" cy="765664"/>
          </a:xfrm>
        </p:spPr>
        <p:txBody>
          <a:bodyPr/>
          <a:lstStyle/>
          <a:p>
            <a:r>
              <a:rPr lang="en-US" altLang="zh-CN" sz="4400" dirty="0"/>
              <a:t>Outline</a:t>
            </a:r>
            <a:endParaRPr lang="zh-CN" altLang="en-US" sz="4400" dirty="0"/>
          </a:p>
        </p:txBody>
      </p:sp>
      <p:sp>
        <p:nvSpPr>
          <p:cNvPr id="3" name="内容占位符 2"/>
          <p:cNvSpPr>
            <a:spLocks noGrp="1"/>
          </p:cNvSpPr>
          <p:nvPr>
            <p:ph idx="1"/>
          </p:nvPr>
        </p:nvSpPr>
        <p:spPr>
          <a:xfrm>
            <a:off x="1677987" y="1375975"/>
            <a:ext cx="8836025" cy="4860290"/>
          </a:xfrm>
        </p:spPr>
        <p:txBody>
          <a:bodyPr>
            <a:normAutofit/>
          </a:bodyPr>
          <a:lstStyle/>
          <a:p>
            <a:pPr marL="0" indent="0" algn="ctr">
              <a:buNone/>
            </a:pPr>
            <a:endParaRPr lang="en-US" altLang="zh-CN" sz="2800" dirty="0">
              <a:solidFill>
                <a:schemeClr val="tx1"/>
              </a:solidFill>
            </a:endParaRPr>
          </a:p>
          <a:p>
            <a:pPr>
              <a:lnSpc>
                <a:spcPct val="150000"/>
              </a:lnSpc>
            </a:pPr>
            <a:r>
              <a:rPr lang="en-US" altLang="zh-CN" sz="3200" dirty="0" smtClean="0">
                <a:solidFill>
                  <a:schemeClr val="tx1"/>
                </a:solidFill>
                <a:effectLst/>
              </a:rPr>
              <a:t>Motivation</a:t>
            </a:r>
            <a:endParaRPr lang="en-US" altLang="zh-CN" sz="3200" dirty="0">
              <a:solidFill>
                <a:schemeClr val="tx1"/>
              </a:solidFill>
              <a:effectLst/>
            </a:endParaRPr>
          </a:p>
          <a:p>
            <a:pPr>
              <a:lnSpc>
                <a:spcPct val="150000"/>
              </a:lnSpc>
            </a:pPr>
            <a:r>
              <a:rPr lang="en-US" altLang="zh-CN" sz="3200" dirty="0">
                <a:solidFill>
                  <a:schemeClr val="tx1"/>
                </a:solidFill>
                <a:effectLst/>
              </a:rPr>
              <a:t>Approach</a:t>
            </a:r>
          </a:p>
          <a:p>
            <a:pPr>
              <a:lnSpc>
                <a:spcPct val="150000"/>
              </a:lnSpc>
            </a:pPr>
            <a:r>
              <a:rPr lang="en-US" altLang="zh-CN" sz="3200" dirty="0">
                <a:solidFill>
                  <a:schemeClr val="tx1"/>
                </a:solidFill>
                <a:effectLst/>
              </a:rPr>
              <a:t>Experiments</a:t>
            </a:r>
          </a:p>
          <a:p>
            <a:pPr>
              <a:lnSpc>
                <a:spcPct val="150000"/>
              </a:lnSpc>
            </a:pPr>
            <a:r>
              <a:rPr lang="en-US" altLang="zh-CN" sz="3200" dirty="0" smtClean="0">
                <a:solidFill>
                  <a:schemeClr val="tx1"/>
                </a:solidFill>
                <a:effectLst/>
              </a:rPr>
              <a:t>Conclusion</a:t>
            </a:r>
            <a:endParaRPr lang="en-US" altLang="zh-CN" sz="3200" dirty="0">
              <a:solidFill>
                <a:schemeClr val="tx1"/>
              </a:solidFill>
              <a:effectLst/>
            </a:endParaRPr>
          </a:p>
        </p:txBody>
      </p:sp>
    </p:spTree>
    <p:extLst>
      <p:ext uri="{BB962C8B-B14F-4D97-AF65-F5344CB8AC3E}">
        <p14:creationId xmlns:p14="http://schemas.microsoft.com/office/powerpoint/2010/main" val="2872563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Motivation</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3" name="图片 2"/>
          <p:cNvPicPr>
            <a:picLocks noChangeAspect="1"/>
          </p:cNvPicPr>
          <p:nvPr/>
        </p:nvPicPr>
        <p:blipFill>
          <a:blip r:embed="rId3"/>
          <a:stretch>
            <a:fillRect/>
          </a:stretch>
        </p:blipFill>
        <p:spPr>
          <a:xfrm>
            <a:off x="6520768" y="1445662"/>
            <a:ext cx="5478694" cy="5245424"/>
          </a:xfrm>
          <a:prstGeom prst="rect">
            <a:avLst/>
          </a:prstGeom>
        </p:spPr>
      </p:pic>
      <p:sp>
        <p:nvSpPr>
          <p:cNvPr id="4" name="矩形 3"/>
          <p:cNvSpPr/>
          <p:nvPr/>
        </p:nvSpPr>
        <p:spPr>
          <a:xfrm>
            <a:off x="201965" y="2821710"/>
            <a:ext cx="6144631" cy="1754326"/>
          </a:xfrm>
          <a:prstGeom prst="rect">
            <a:avLst/>
          </a:prstGeom>
        </p:spPr>
        <p:txBody>
          <a:bodyPr wrap="none">
            <a:spAutoFit/>
          </a:bodyPr>
          <a:lstStyle/>
          <a:p>
            <a:pPr marL="342900" indent="-342900">
              <a:buFont typeface="+mj-lt"/>
              <a:buAutoNum type="alphaLcParenR"/>
            </a:pPr>
            <a:r>
              <a:rPr lang="en-US" altLang="zh-CN" dirty="0" smtClean="0"/>
              <a:t>OOD </a:t>
            </a:r>
            <a:r>
              <a:rPr lang="en-US" altLang="zh-CN" dirty="0"/>
              <a:t>samples often contain in-distribution </a:t>
            </a:r>
            <a:r>
              <a:rPr lang="en-US" altLang="zh-CN" dirty="0" smtClean="0"/>
              <a:t>keywords</a:t>
            </a:r>
          </a:p>
          <a:p>
            <a:pPr marL="342900" indent="-342900">
              <a:buFont typeface="+mj-lt"/>
              <a:buAutoNum type="alphaLcParenR"/>
            </a:pPr>
            <a:endParaRPr lang="en-US" altLang="zh-CN" dirty="0" smtClean="0"/>
          </a:p>
          <a:p>
            <a:pPr marL="342900" indent="-342900">
              <a:buFont typeface="+mj-lt"/>
              <a:buAutoNum type="alphaLcParenR"/>
            </a:pPr>
            <a:endParaRPr lang="en-US" altLang="zh-CN" dirty="0" smtClean="0"/>
          </a:p>
          <a:p>
            <a:pPr marL="342900" indent="-342900">
              <a:buFont typeface="+mj-lt"/>
              <a:buAutoNum type="alphaLcParenR"/>
            </a:pPr>
            <a:r>
              <a:rPr lang="en-US" altLang="zh-CN" dirty="0"/>
              <a:t>cross-domain samples may not always contain keywords</a:t>
            </a:r>
            <a:endParaRPr lang="zh-CN" altLang="en-US" dirty="0"/>
          </a:p>
          <a:p>
            <a:pPr marL="342900" indent="-342900">
              <a:buFont typeface="+mj-lt"/>
              <a:buAutoNum type="alphaLcParenR"/>
            </a:pPr>
            <a:endParaRPr lang="en-US" altLang="zh-CN" dirty="0"/>
          </a:p>
          <a:p>
            <a:pPr marL="342900" indent="-342900">
              <a:buFont typeface="+mj-lt"/>
              <a:buAutoNum type="alphaLcParenR"/>
            </a:pPr>
            <a:endParaRPr lang="en-US" altLang="zh-CN" dirty="0" smtClean="0"/>
          </a:p>
        </p:txBody>
      </p:sp>
    </p:spTree>
    <p:extLst>
      <p:ext uri="{BB962C8B-B14F-4D97-AF65-F5344CB8AC3E}">
        <p14:creationId xmlns:p14="http://schemas.microsoft.com/office/powerpoint/2010/main" val="330307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Motivation</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4" name="图片 3"/>
          <p:cNvPicPr>
            <a:picLocks noChangeAspect="1"/>
          </p:cNvPicPr>
          <p:nvPr/>
        </p:nvPicPr>
        <p:blipFill>
          <a:blip r:embed="rId3"/>
          <a:stretch>
            <a:fillRect/>
          </a:stretch>
        </p:blipFill>
        <p:spPr>
          <a:xfrm>
            <a:off x="102043" y="1445662"/>
            <a:ext cx="11987914" cy="5137677"/>
          </a:xfrm>
          <a:prstGeom prst="rect">
            <a:avLst/>
          </a:prstGeom>
        </p:spPr>
      </p:pic>
    </p:spTree>
    <p:extLst>
      <p:ext uri="{BB962C8B-B14F-4D97-AF65-F5344CB8AC3E}">
        <p14:creationId xmlns:p14="http://schemas.microsoft.com/office/powerpoint/2010/main" val="2831853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sp>
        <p:nvSpPr>
          <p:cNvPr id="2" name="矩形 1"/>
          <p:cNvSpPr/>
          <p:nvPr/>
        </p:nvSpPr>
        <p:spPr>
          <a:xfrm>
            <a:off x="183712" y="1445662"/>
            <a:ext cx="4078361" cy="461665"/>
          </a:xfrm>
          <a:prstGeom prst="rect">
            <a:avLst/>
          </a:prstGeom>
        </p:spPr>
        <p:txBody>
          <a:bodyPr wrap="none">
            <a:spAutoFit/>
          </a:bodyPr>
          <a:lstStyle/>
          <a:p>
            <a:r>
              <a:rPr lang="en-US" altLang="zh-CN" sz="2400" b="1" dirty="0"/>
              <a:t>Keyword Selection Schemes</a:t>
            </a:r>
            <a:endParaRPr lang="zh-CN" altLang="en-US" sz="2400" b="1" dirty="0"/>
          </a:p>
        </p:txBody>
      </p:sp>
      <p:sp>
        <p:nvSpPr>
          <p:cNvPr id="3" name="矩形 2"/>
          <p:cNvSpPr/>
          <p:nvPr/>
        </p:nvSpPr>
        <p:spPr>
          <a:xfrm>
            <a:off x="457557" y="2472936"/>
            <a:ext cx="2108269" cy="400110"/>
          </a:xfrm>
          <a:prstGeom prst="rect">
            <a:avLst/>
          </a:prstGeom>
        </p:spPr>
        <p:txBody>
          <a:bodyPr wrap="none">
            <a:spAutoFit/>
          </a:bodyPr>
          <a:lstStyle/>
          <a:p>
            <a:r>
              <a:rPr lang="zh-CN" altLang="en-US" sz="2000" dirty="0"/>
              <a:t>Frequency-based</a:t>
            </a:r>
          </a:p>
        </p:txBody>
      </p:sp>
      <p:pic>
        <p:nvPicPr>
          <p:cNvPr id="5" name="图片 4"/>
          <p:cNvPicPr>
            <a:picLocks noChangeAspect="1"/>
          </p:cNvPicPr>
          <p:nvPr/>
        </p:nvPicPr>
        <p:blipFill>
          <a:blip r:embed="rId3"/>
          <a:stretch>
            <a:fillRect/>
          </a:stretch>
        </p:blipFill>
        <p:spPr>
          <a:xfrm>
            <a:off x="3645291" y="2211326"/>
            <a:ext cx="7005534" cy="801119"/>
          </a:xfrm>
          <a:prstGeom prst="rect">
            <a:avLst/>
          </a:prstGeom>
        </p:spPr>
      </p:pic>
      <p:sp>
        <p:nvSpPr>
          <p:cNvPr id="6" name="矩形 5"/>
          <p:cNvSpPr/>
          <p:nvPr/>
        </p:nvSpPr>
        <p:spPr>
          <a:xfrm>
            <a:off x="512058" y="5425205"/>
            <a:ext cx="1999265" cy="400110"/>
          </a:xfrm>
          <a:prstGeom prst="rect">
            <a:avLst/>
          </a:prstGeom>
        </p:spPr>
        <p:txBody>
          <a:bodyPr wrap="none">
            <a:spAutoFit/>
          </a:bodyPr>
          <a:lstStyle/>
          <a:p>
            <a:r>
              <a:rPr lang="zh-CN" altLang="en-US" sz="2000" dirty="0"/>
              <a:t>Attention-based</a:t>
            </a:r>
          </a:p>
        </p:txBody>
      </p:sp>
      <p:pic>
        <p:nvPicPr>
          <p:cNvPr id="7" name="图片 6"/>
          <p:cNvPicPr>
            <a:picLocks noChangeAspect="1"/>
          </p:cNvPicPr>
          <p:nvPr/>
        </p:nvPicPr>
        <p:blipFill>
          <a:blip r:embed="rId4"/>
          <a:stretch>
            <a:fillRect/>
          </a:stretch>
        </p:blipFill>
        <p:spPr>
          <a:xfrm>
            <a:off x="3413063" y="5158470"/>
            <a:ext cx="6535062" cy="933580"/>
          </a:xfrm>
          <a:prstGeom prst="rect">
            <a:avLst/>
          </a:prstGeom>
        </p:spPr>
      </p:pic>
      <p:pic>
        <p:nvPicPr>
          <p:cNvPr id="9" name="图片 8"/>
          <p:cNvPicPr>
            <a:picLocks noChangeAspect="1"/>
          </p:cNvPicPr>
          <p:nvPr/>
        </p:nvPicPr>
        <p:blipFill>
          <a:blip r:embed="rId5"/>
          <a:stretch>
            <a:fillRect/>
          </a:stretch>
        </p:blipFill>
        <p:spPr>
          <a:xfrm>
            <a:off x="3645291" y="3145567"/>
            <a:ext cx="8049748" cy="485843"/>
          </a:xfrm>
          <a:prstGeom prst="rect">
            <a:avLst/>
          </a:prstGeom>
        </p:spPr>
      </p:pic>
      <p:pic>
        <p:nvPicPr>
          <p:cNvPr id="10" name="图片 9"/>
          <p:cNvPicPr>
            <a:picLocks noChangeAspect="1"/>
          </p:cNvPicPr>
          <p:nvPr/>
        </p:nvPicPr>
        <p:blipFill>
          <a:blip r:embed="rId6"/>
          <a:stretch>
            <a:fillRect/>
          </a:stretch>
        </p:blipFill>
        <p:spPr>
          <a:xfrm>
            <a:off x="3645291" y="3937676"/>
            <a:ext cx="6554115" cy="457264"/>
          </a:xfrm>
          <a:prstGeom prst="rect">
            <a:avLst/>
          </a:prstGeom>
        </p:spPr>
      </p:pic>
    </p:spTree>
    <p:extLst>
      <p:ext uri="{BB962C8B-B14F-4D97-AF65-F5344CB8AC3E}">
        <p14:creationId xmlns:p14="http://schemas.microsoft.com/office/powerpoint/2010/main" val="165086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sp>
        <p:nvSpPr>
          <p:cNvPr id="2" name="矩形 1"/>
          <p:cNvSpPr/>
          <p:nvPr/>
        </p:nvSpPr>
        <p:spPr>
          <a:xfrm>
            <a:off x="183712" y="1445662"/>
            <a:ext cx="4078361" cy="461665"/>
          </a:xfrm>
          <a:prstGeom prst="rect">
            <a:avLst/>
          </a:prstGeom>
        </p:spPr>
        <p:txBody>
          <a:bodyPr wrap="none">
            <a:spAutoFit/>
          </a:bodyPr>
          <a:lstStyle/>
          <a:p>
            <a:r>
              <a:rPr lang="en-US" altLang="zh-CN" sz="2400" b="1" dirty="0"/>
              <a:t>Keyword Selection Schemes</a:t>
            </a:r>
            <a:endParaRPr lang="zh-CN" altLang="en-US" sz="2400" b="1" dirty="0"/>
          </a:p>
        </p:txBody>
      </p:sp>
      <p:pic>
        <p:nvPicPr>
          <p:cNvPr id="4" name="图片 3"/>
          <p:cNvPicPr>
            <a:picLocks noChangeAspect="1"/>
          </p:cNvPicPr>
          <p:nvPr/>
        </p:nvPicPr>
        <p:blipFill>
          <a:blip r:embed="rId3"/>
          <a:stretch>
            <a:fillRect/>
          </a:stretch>
        </p:blipFill>
        <p:spPr>
          <a:xfrm>
            <a:off x="3128205" y="2073046"/>
            <a:ext cx="5935589" cy="4565339"/>
          </a:xfrm>
          <a:prstGeom prst="rect">
            <a:avLst/>
          </a:prstGeom>
        </p:spPr>
      </p:pic>
    </p:spTree>
    <p:extLst>
      <p:ext uri="{BB962C8B-B14F-4D97-AF65-F5344CB8AC3E}">
        <p14:creationId xmlns:p14="http://schemas.microsoft.com/office/powerpoint/2010/main" val="2289511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sp>
        <p:nvSpPr>
          <p:cNvPr id="5" name="矩形 4"/>
          <p:cNvSpPr/>
          <p:nvPr/>
        </p:nvSpPr>
        <p:spPr>
          <a:xfrm>
            <a:off x="183712" y="1445662"/>
            <a:ext cx="5258171" cy="461665"/>
          </a:xfrm>
          <a:prstGeom prst="rect">
            <a:avLst/>
          </a:prstGeom>
        </p:spPr>
        <p:txBody>
          <a:bodyPr wrap="none">
            <a:spAutoFit/>
          </a:bodyPr>
          <a:lstStyle/>
          <a:p>
            <a:r>
              <a:rPr lang="zh-CN" altLang="en-US" sz="2400" b="1" dirty="0" smtClean="0"/>
              <a:t>Regularization via </a:t>
            </a:r>
            <a:r>
              <a:rPr lang="zh-CN" altLang="en-US" sz="2400" b="1" dirty="0"/>
              <a:t>Keyword </a:t>
            </a:r>
            <a:r>
              <a:rPr lang="zh-CN" altLang="en-US" sz="2400" b="1" dirty="0" smtClean="0"/>
              <a:t>Masking</a:t>
            </a:r>
            <a:endParaRPr lang="zh-CN" altLang="en-US" sz="2400" b="1" dirty="0"/>
          </a:p>
        </p:txBody>
      </p:sp>
      <p:pic>
        <p:nvPicPr>
          <p:cNvPr id="3" name="图片 2"/>
          <p:cNvPicPr>
            <a:picLocks noChangeAspect="1"/>
          </p:cNvPicPr>
          <p:nvPr/>
        </p:nvPicPr>
        <p:blipFill>
          <a:blip r:embed="rId3"/>
          <a:stretch>
            <a:fillRect/>
          </a:stretch>
        </p:blipFill>
        <p:spPr>
          <a:xfrm>
            <a:off x="1023462" y="1907327"/>
            <a:ext cx="10145075" cy="4841816"/>
          </a:xfrm>
          <a:prstGeom prst="rect">
            <a:avLst/>
          </a:prstGeom>
        </p:spPr>
      </p:pic>
    </p:spTree>
    <p:extLst>
      <p:ext uri="{BB962C8B-B14F-4D97-AF65-F5344CB8AC3E}">
        <p14:creationId xmlns:p14="http://schemas.microsoft.com/office/powerpoint/2010/main" val="778481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sp>
        <p:nvSpPr>
          <p:cNvPr id="5" name="矩形 4"/>
          <p:cNvSpPr/>
          <p:nvPr/>
        </p:nvSpPr>
        <p:spPr>
          <a:xfrm>
            <a:off x="183712" y="1445662"/>
            <a:ext cx="5258171" cy="461665"/>
          </a:xfrm>
          <a:prstGeom prst="rect">
            <a:avLst/>
          </a:prstGeom>
        </p:spPr>
        <p:txBody>
          <a:bodyPr wrap="none">
            <a:spAutoFit/>
          </a:bodyPr>
          <a:lstStyle/>
          <a:p>
            <a:r>
              <a:rPr lang="zh-CN" altLang="en-US" sz="2400" b="1" dirty="0" smtClean="0"/>
              <a:t>Regularization via </a:t>
            </a:r>
            <a:r>
              <a:rPr lang="zh-CN" altLang="en-US" sz="2400" b="1" dirty="0"/>
              <a:t>Keyword </a:t>
            </a:r>
            <a:r>
              <a:rPr lang="zh-CN" altLang="en-US" sz="2400" b="1" dirty="0" smtClean="0"/>
              <a:t>Masking</a:t>
            </a:r>
            <a:endParaRPr lang="zh-CN" altLang="en-US" sz="2400" b="1" dirty="0"/>
          </a:p>
        </p:txBody>
      </p:sp>
      <p:pic>
        <p:nvPicPr>
          <p:cNvPr id="3" name="图片 2"/>
          <p:cNvPicPr>
            <a:picLocks noChangeAspect="1"/>
          </p:cNvPicPr>
          <p:nvPr/>
        </p:nvPicPr>
        <p:blipFill>
          <a:blip r:embed="rId3"/>
          <a:stretch>
            <a:fillRect/>
          </a:stretch>
        </p:blipFill>
        <p:spPr>
          <a:xfrm>
            <a:off x="0" y="2211326"/>
            <a:ext cx="8105048" cy="3868197"/>
          </a:xfrm>
          <a:prstGeom prst="rect">
            <a:avLst/>
          </a:prstGeom>
        </p:spPr>
      </p:pic>
      <p:pic>
        <p:nvPicPr>
          <p:cNvPr id="2" name="图片 1"/>
          <p:cNvPicPr>
            <a:picLocks noChangeAspect="1"/>
          </p:cNvPicPr>
          <p:nvPr/>
        </p:nvPicPr>
        <p:blipFill>
          <a:blip r:embed="rId4"/>
          <a:stretch>
            <a:fillRect/>
          </a:stretch>
        </p:blipFill>
        <p:spPr>
          <a:xfrm>
            <a:off x="7881258" y="1786118"/>
            <a:ext cx="4310742" cy="648282"/>
          </a:xfrm>
          <a:prstGeom prst="rect">
            <a:avLst/>
          </a:prstGeom>
        </p:spPr>
      </p:pic>
      <p:pic>
        <p:nvPicPr>
          <p:cNvPr id="4" name="图片 3"/>
          <p:cNvPicPr>
            <a:picLocks noChangeAspect="1"/>
          </p:cNvPicPr>
          <p:nvPr/>
        </p:nvPicPr>
        <p:blipFill>
          <a:blip r:embed="rId5"/>
          <a:stretch>
            <a:fillRect/>
          </a:stretch>
        </p:blipFill>
        <p:spPr>
          <a:xfrm>
            <a:off x="7881258" y="3333860"/>
            <a:ext cx="4310742" cy="367810"/>
          </a:xfrm>
          <a:prstGeom prst="rect">
            <a:avLst/>
          </a:prstGeom>
        </p:spPr>
      </p:pic>
      <p:pic>
        <p:nvPicPr>
          <p:cNvPr id="6" name="图片 5"/>
          <p:cNvPicPr>
            <a:picLocks noChangeAspect="1"/>
          </p:cNvPicPr>
          <p:nvPr/>
        </p:nvPicPr>
        <p:blipFill>
          <a:blip r:embed="rId6"/>
          <a:stretch>
            <a:fillRect/>
          </a:stretch>
        </p:blipFill>
        <p:spPr>
          <a:xfrm>
            <a:off x="7881257" y="5058745"/>
            <a:ext cx="4310743" cy="347640"/>
          </a:xfrm>
          <a:prstGeom prst="rect">
            <a:avLst/>
          </a:prstGeom>
        </p:spPr>
      </p:pic>
      <p:sp>
        <p:nvSpPr>
          <p:cNvPr id="7" name="矩形 6"/>
          <p:cNvSpPr/>
          <p:nvPr/>
        </p:nvSpPr>
        <p:spPr>
          <a:xfrm>
            <a:off x="7881257" y="1344595"/>
            <a:ext cx="3397084" cy="369332"/>
          </a:xfrm>
          <a:prstGeom prst="rect">
            <a:avLst/>
          </a:prstGeom>
        </p:spPr>
        <p:txBody>
          <a:bodyPr wrap="none">
            <a:spAutoFit/>
          </a:bodyPr>
          <a:lstStyle/>
          <a:p>
            <a:r>
              <a:rPr lang="zh-CN" altLang="en-US" dirty="0"/>
              <a:t>Masked keyword </a:t>
            </a:r>
            <a:r>
              <a:rPr lang="zh-CN" altLang="en-US" dirty="0" smtClean="0"/>
              <a:t>reconstruction</a:t>
            </a:r>
            <a:r>
              <a:rPr lang="en-US" altLang="zh-CN" dirty="0" smtClean="0"/>
              <a:t>:</a:t>
            </a:r>
            <a:endParaRPr lang="zh-CN" altLang="en-US" dirty="0"/>
          </a:p>
        </p:txBody>
      </p:sp>
      <p:sp>
        <p:nvSpPr>
          <p:cNvPr id="9" name="矩形 8"/>
          <p:cNvSpPr/>
          <p:nvPr/>
        </p:nvSpPr>
        <p:spPr>
          <a:xfrm>
            <a:off x="7881257" y="2799548"/>
            <a:ext cx="3324949" cy="369332"/>
          </a:xfrm>
          <a:prstGeom prst="rect">
            <a:avLst/>
          </a:prstGeom>
        </p:spPr>
        <p:txBody>
          <a:bodyPr wrap="none">
            <a:spAutoFit/>
          </a:bodyPr>
          <a:lstStyle/>
          <a:p>
            <a:r>
              <a:rPr lang="zh-CN" altLang="en-US" dirty="0"/>
              <a:t>Masked entropy </a:t>
            </a:r>
            <a:r>
              <a:rPr lang="zh-CN" altLang="en-US" dirty="0" smtClean="0"/>
              <a:t>regularization</a:t>
            </a:r>
            <a:r>
              <a:rPr lang="en-US" altLang="zh-CN" dirty="0" smtClean="0"/>
              <a:t>:</a:t>
            </a:r>
            <a:r>
              <a:rPr lang="zh-CN" altLang="en-US" dirty="0" smtClean="0"/>
              <a:t> </a:t>
            </a:r>
            <a:endParaRPr lang="zh-CN" altLang="en-US" dirty="0"/>
          </a:p>
        </p:txBody>
      </p:sp>
      <p:sp>
        <p:nvSpPr>
          <p:cNvPr id="10" name="矩形 9"/>
          <p:cNvSpPr/>
          <p:nvPr/>
        </p:nvSpPr>
        <p:spPr>
          <a:xfrm>
            <a:off x="7881257" y="4525955"/>
            <a:ext cx="1289135" cy="369332"/>
          </a:xfrm>
          <a:prstGeom prst="rect">
            <a:avLst/>
          </a:prstGeom>
        </p:spPr>
        <p:txBody>
          <a:bodyPr wrap="none">
            <a:spAutoFit/>
          </a:bodyPr>
          <a:lstStyle/>
          <a:p>
            <a:r>
              <a:rPr lang="zh-CN" altLang="en-US" dirty="0"/>
              <a:t>To sum </a:t>
            </a:r>
            <a:r>
              <a:rPr lang="zh-CN" altLang="en-US" dirty="0" smtClean="0"/>
              <a:t>up</a:t>
            </a:r>
            <a:r>
              <a:rPr lang="en-US" altLang="zh-CN" dirty="0" smtClean="0"/>
              <a:t>:</a:t>
            </a:r>
            <a:endParaRPr lang="zh-CN" altLang="en-US" dirty="0"/>
          </a:p>
        </p:txBody>
      </p:sp>
    </p:spTree>
    <p:extLst>
      <p:ext uri="{BB962C8B-B14F-4D97-AF65-F5344CB8AC3E}">
        <p14:creationId xmlns:p14="http://schemas.microsoft.com/office/powerpoint/2010/main" val="273835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2" name="图片 1"/>
          <p:cNvPicPr>
            <a:picLocks noChangeAspect="1"/>
          </p:cNvPicPr>
          <p:nvPr/>
        </p:nvPicPr>
        <p:blipFill>
          <a:blip r:embed="rId3"/>
          <a:stretch>
            <a:fillRect/>
          </a:stretch>
        </p:blipFill>
        <p:spPr>
          <a:xfrm>
            <a:off x="0" y="1445662"/>
            <a:ext cx="11942971" cy="5245424"/>
          </a:xfrm>
          <a:prstGeom prst="rect">
            <a:avLst/>
          </a:prstGeom>
        </p:spPr>
      </p:pic>
    </p:spTree>
    <p:extLst>
      <p:ext uri="{BB962C8B-B14F-4D97-AF65-F5344CB8AC3E}">
        <p14:creationId xmlns:p14="http://schemas.microsoft.com/office/powerpoint/2010/main" val="1048957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31747</TotalTime>
  <Words>648</Words>
  <Application>Microsoft Office PowerPoint</Application>
  <PresentationFormat>宽屏</PresentationFormat>
  <Paragraphs>70</Paragraphs>
  <Slides>14</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仿宋</vt:lpstr>
      <vt:lpstr>华康俪金黑W8(P)</vt:lpstr>
      <vt:lpstr>楷体</vt:lpstr>
      <vt:lpstr>宋体</vt:lpstr>
      <vt:lpstr>Arial</vt:lpstr>
      <vt:lpstr>Bahnschrift Condensed</vt:lpstr>
      <vt:lpstr>Gill Sans Ultra Bold</vt:lpstr>
      <vt:lpstr>Times New Roman</vt:lpstr>
      <vt:lpstr>Wingdings</vt:lpstr>
      <vt:lpstr>Office 主题​​</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Jivana</cp:lastModifiedBy>
  <cp:revision>1179</cp:revision>
  <dcterms:created xsi:type="dcterms:W3CDTF">2017-04-22T07:59:29Z</dcterms:created>
  <dcterms:modified xsi:type="dcterms:W3CDTF">2021-01-11T12:14:20Z</dcterms:modified>
</cp:coreProperties>
</file>